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6ED15966-EFC2-4E97-9BB0-996EB4B9E61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38960D4-6B61-405A-B2D8-1B79FC6FA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953979B-B397-4639-810A-F511398B360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第四课 平溪天灯节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成为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之一</a:t>
            </a:r>
            <a:r>
              <a:rPr lang="zh-TW" altLang="en-US" sz="4000" dirty="0"/>
              <a:t>｜</a:t>
            </a:r>
            <a:r>
              <a:rPr lang="en-US" altLang="zh-TW" sz="4000" dirty="0"/>
              <a:t>to become one of the…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每年在平溪举办的天灯节已</a:t>
            </a:r>
            <a:r>
              <a:rPr lang="zh-TW" altLang="en-US" dirty="0">
                <a:solidFill>
                  <a:srgbClr val="FF0000"/>
                </a:solidFill>
              </a:rPr>
              <a:t>成为</a:t>
            </a:r>
            <a:r>
              <a:rPr lang="zh-TW" altLang="en-US" dirty="0"/>
              <a:t>台湾北部重要的文化活动</a:t>
            </a:r>
            <a:r>
              <a:rPr lang="zh-TW" altLang="en-US" dirty="0">
                <a:solidFill>
                  <a:srgbClr val="FF0000"/>
                </a:solidFill>
              </a:rPr>
              <a:t>之一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这几年，各大学的观光餐饮管理系</a:t>
            </a:r>
            <a:r>
              <a:rPr lang="zh-TW" altLang="en-US" dirty="0">
                <a:solidFill>
                  <a:srgbClr val="FF0000"/>
                </a:solidFill>
              </a:rPr>
              <a:t>成为</a:t>
            </a:r>
            <a:r>
              <a:rPr lang="zh-TW" altLang="en-US" dirty="0"/>
              <a:t>热门的科系</a:t>
            </a:r>
            <a:r>
              <a:rPr lang="zh-TW" altLang="en-US" dirty="0">
                <a:solidFill>
                  <a:srgbClr val="FF0000"/>
                </a:solidFill>
              </a:rPr>
              <a:t>之一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「可以在家上班」</a:t>
            </a:r>
            <a:r>
              <a:rPr lang="zh-TW" altLang="en-US" dirty="0">
                <a:solidFill>
                  <a:srgbClr val="FF0000"/>
                </a:solidFill>
              </a:rPr>
              <a:t>成为</a:t>
            </a:r>
            <a:r>
              <a:rPr lang="zh-TW" altLang="en-US" dirty="0"/>
              <a:t>年轻人选择工作时的条件</a:t>
            </a:r>
            <a:r>
              <a:rPr lang="zh-TW" altLang="en-US" dirty="0">
                <a:solidFill>
                  <a:srgbClr val="FF0000"/>
                </a:solidFill>
              </a:rPr>
              <a:t>之一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二、</a:t>
            </a:r>
            <a:r>
              <a:rPr lang="zh-TW" altLang="en-US" sz="4000" dirty="0">
                <a:latin typeface="標楷體" panose="03000509000000000000" pitchFamily="65" charset="-120"/>
              </a:rPr>
              <a:t>不是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，而是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not…, rather…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放天灯已经</a:t>
            </a:r>
            <a:r>
              <a:rPr lang="zh-TW" altLang="en-US" dirty="0">
                <a:solidFill>
                  <a:srgbClr val="FF0000"/>
                </a:solidFill>
              </a:rPr>
              <a:t>不是</a:t>
            </a:r>
            <a:r>
              <a:rPr lang="zh-TW" altLang="en-US" dirty="0"/>
              <a:t>为了报平安，</a:t>
            </a:r>
            <a:r>
              <a:rPr lang="zh-TW" altLang="en-US" dirty="0">
                <a:solidFill>
                  <a:srgbClr val="FF0000"/>
                </a:solidFill>
              </a:rPr>
              <a:t>而是</a:t>
            </a:r>
            <a:r>
              <a:rPr lang="zh-TW" altLang="en-US" dirty="0"/>
              <a:t>用来许愿或者表达祝福的意思。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</a:t>
            </a:r>
            <a:r>
              <a:rPr lang="zh-TW" altLang="en-US" dirty="0">
                <a:solidFill>
                  <a:srgbClr val="FF0000"/>
                </a:solidFill>
              </a:rPr>
              <a:t>不是</a:t>
            </a:r>
            <a:r>
              <a:rPr lang="zh-TW" altLang="en-US" dirty="0"/>
              <a:t>不想跟你们去环岛，</a:t>
            </a:r>
            <a:r>
              <a:rPr lang="zh-TW" altLang="en-US" dirty="0">
                <a:solidFill>
                  <a:srgbClr val="FF0000"/>
                </a:solidFill>
              </a:rPr>
              <a:t>而是</a:t>
            </a:r>
            <a:r>
              <a:rPr lang="zh-TW" altLang="en-US" dirty="0"/>
              <a:t>下星期要考试，没办法去。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他说他学中文</a:t>
            </a:r>
            <a:r>
              <a:rPr lang="zh-TW" altLang="en-US" dirty="0">
                <a:solidFill>
                  <a:srgbClr val="FF0000"/>
                </a:solidFill>
              </a:rPr>
              <a:t>不是</a:t>
            </a:r>
            <a:r>
              <a:rPr lang="zh-TW" altLang="en-US" dirty="0"/>
              <a:t>为了将来找工作比较容易，</a:t>
            </a:r>
            <a:r>
              <a:rPr lang="zh-TW" altLang="en-US" dirty="0">
                <a:solidFill>
                  <a:srgbClr val="FF0000"/>
                </a:solidFill>
              </a:rPr>
              <a:t>而是</a:t>
            </a:r>
            <a:r>
              <a:rPr lang="zh-TW" altLang="en-US" dirty="0"/>
              <a:t>觉得学中文很有意思。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</a:t>
            </a:r>
            <a:r>
              <a:rPr lang="zh-TW" altLang="en-US" sz="4000" dirty="0">
                <a:latin typeface="標楷體" panose="03000509000000000000" pitchFamily="65" charset="-120"/>
              </a:rPr>
              <a:t>、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给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带来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to bring… to 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天灯节之后产生的大量「天灯垃圾」可能会</a:t>
            </a:r>
            <a:r>
              <a:rPr lang="zh-TW" altLang="en-US" dirty="0">
                <a:solidFill>
                  <a:srgbClr val="FF0000"/>
                </a:solidFill>
              </a:rPr>
              <a:t>给</a:t>
            </a:r>
            <a:r>
              <a:rPr lang="zh-TW" altLang="en-US" dirty="0"/>
              <a:t>环境</a:t>
            </a:r>
            <a:r>
              <a:rPr lang="zh-TW" altLang="en-US" dirty="0">
                <a:solidFill>
                  <a:srgbClr val="FF0000"/>
                </a:solidFill>
              </a:rPr>
              <a:t>带来</a:t>
            </a:r>
            <a:r>
              <a:rPr lang="zh-TW" altLang="en-US" dirty="0"/>
              <a:t>严重的污染。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电脑的发明</a:t>
            </a:r>
            <a:r>
              <a:rPr lang="zh-TW" altLang="en-US" dirty="0">
                <a:solidFill>
                  <a:srgbClr val="FF0000"/>
                </a:solidFill>
              </a:rPr>
              <a:t>给</a:t>
            </a:r>
            <a:r>
              <a:rPr lang="zh-TW" altLang="en-US" dirty="0"/>
              <a:t>世界</a:t>
            </a:r>
            <a:r>
              <a:rPr lang="zh-TW" altLang="en-US" dirty="0">
                <a:solidFill>
                  <a:srgbClr val="FF0000"/>
                </a:solidFill>
              </a:rPr>
              <a:t>带来</a:t>
            </a:r>
            <a:r>
              <a:rPr lang="zh-TW" altLang="en-US" dirty="0"/>
              <a:t>很大的影响。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如果父母对孩子的期望太高，可能会</a:t>
            </a:r>
            <a:r>
              <a:rPr lang="zh-TW" altLang="en-US" dirty="0">
                <a:solidFill>
                  <a:srgbClr val="FF0000"/>
                </a:solidFill>
              </a:rPr>
              <a:t>给</a:t>
            </a:r>
            <a:r>
              <a:rPr lang="zh-TW" altLang="en-US" dirty="0"/>
              <a:t>孩子</a:t>
            </a:r>
            <a:r>
              <a:rPr lang="zh-TW" altLang="en-US" dirty="0">
                <a:solidFill>
                  <a:srgbClr val="FF0000"/>
                </a:solidFill>
              </a:rPr>
              <a:t>带来</a:t>
            </a:r>
            <a:r>
              <a:rPr lang="zh-TW" altLang="en-US" dirty="0"/>
              <a:t>压力。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243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2026-04-23T07:19:48Z</dcterms:modified>
</cp:coreProperties>
</file>